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72" r:id="rId4"/>
    <p:sldId id="258" r:id="rId5"/>
    <p:sldId id="261" r:id="rId6"/>
    <p:sldId id="259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73" r:id="rId15"/>
    <p:sldId id="270" r:id="rId16"/>
    <p:sldId id="271" r:id="rId17"/>
    <p:sldId id="269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746" autoAdjust="0"/>
  </p:normalViewPr>
  <p:slideViewPr>
    <p:cSldViewPr>
      <p:cViewPr varScale="1">
        <p:scale>
          <a:sx n="72" d="100"/>
          <a:sy n="72" d="100"/>
        </p:scale>
        <p:origin x="132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E3DCE9-175A-49CF-B1BB-20C927BF3EC9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11ADE-C0CC-4A85-8635-E3D8CCB1EB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551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11ADE-C0CC-4A85-8635-E3D8CCB1EB8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E778305-553C-4D07-9B05-6978216F4664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091D81-B187-4256-A669-5710B23967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57719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8305-553C-4D07-9B05-6978216F4664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91D81-B187-4256-A669-5710B23967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79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8305-553C-4D07-9B05-6978216F4664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91D81-B187-4256-A669-5710B23967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876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8305-553C-4D07-9B05-6978216F4664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91D81-B187-4256-A669-5710B23967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4256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8305-553C-4D07-9B05-6978216F4664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91D81-B187-4256-A669-5710B23967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122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8305-553C-4D07-9B05-6978216F4664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91D81-B187-4256-A669-5710B23967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090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8305-553C-4D07-9B05-6978216F4664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91D81-B187-4256-A669-5710B23967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218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8305-553C-4D07-9B05-6978216F4664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91D81-B187-4256-A669-5710B23967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576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8305-553C-4D07-9B05-6978216F4664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91D81-B187-4256-A669-5710B23967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491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8305-553C-4D07-9B05-6978216F4664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91D81-B187-4256-A669-5710B23967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970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8305-553C-4D07-9B05-6978216F4664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91D81-B187-4256-A669-5710B23967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01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8305-553C-4D07-9B05-6978216F4664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91D81-B187-4256-A669-5710B23967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703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8305-553C-4D07-9B05-6978216F4664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91D81-B187-4256-A669-5710B23967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184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8305-553C-4D07-9B05-6978216F4664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91D81-B187-4256-A669-5710B23967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093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8305-553C-4D07-9B05-6978216F4664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91D81-B187-4256-A669-5710B23967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151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8305-553C-4D07-9B05-6978216F4664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91D81-B187-4256-A669-5710B23967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495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8305-553C-4D07-9B05-6978216F4664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91D81-B187-4256-A669-5710B23967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671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E778305-553C-4D07-9B05-6978216F4664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091D81-B187-4256-A669-5710B23967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112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7896" y="1844824"/>
            <a:ext cx="59046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>
                <a:solidFill>
                  <a:srgbClr val="FF0000"/>
                </a:solidFill>
              </a:rPr>
              <a:t>Правила безопасного поведения</a:t>
            </a:r>
          </a:p>
          <a:p>
            <a:r>
              <a:rPr lang="ru-RU" sz="4400" b="1" i="1" dirty="0">
                <a:solidFill>
                  <a:srgbClr val="FF0000"/>
                </a:solidFill>
              </a:rPr>
              <a:t>на железнодорожном транспорте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E0BED7-EB60-0CE4-B8E4-42EBB28537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0"/>
            <a:ext cx="2739819" cy="283328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50a05_15c376d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7664" y="1196752"/>
            <a:ext cx="684076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играй на путях и не ходи по ним.</a:t>
            </a:r>
          </a:p>
          <a:p>
            <a:r>
              <a:rPr lang="ru-RU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подкладывай под рельсы предметы.</a:t>
            </a:r>
          </a:p>
          <a:p>
            <a:r>
              <a:rPr lang="ru-RU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провози с собой опасные предметы,</a:t>
            </a:r>
          </a:p>
          <a:p>
            <a:r>
              <a:rPr lang="ru-RU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которые могут травмировать пассажиров.</a:t>
            </a:r>
          </a:p>
          <a:p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lajd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33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50a05_15c376d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696" y="-4733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5656" y="1716107"/>
            <a:ext cx="66519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пытайся перебраться на другой путь</a:t>
            </a:r>
          </a:p>
          <a:p>
            <a:r>
              <a:rPr lang="ru-RU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 вагонами.</a:t>
            </a:r>
          </a:p>
          <a:p>
            <a:r>
              <a:rPr lang="ru-RU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остановках не отходи от поезда.</a:t>
            </a:r>
          </a:p>
          <a:p>
            <a:r>
              <a:rPr lang="ru-RU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забирайся на опоры линии</a:t>
            </a:r>
          </a:p>
          <a:p>
            <a:r>
              <a:rPr lang="ru-RU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электропередач. </a:t>
            </a:r>
          </a:p>
          <a:p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lajd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661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1340768"/>
            <a:ext cx="6840761" cy="2380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Не трогай стоп-кран без необходимости.</a:t>
            </a:r>
          </a:p>
          <a:p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Не открывай наружные двери во время </a:t>
            </a:r>
          </a:p>
          <a:p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движения поезда.</a:t>
            </a:r>
          </a:p>
          <a:p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Будь вежлив с пассажирами и работниками</a:t>
            </a:r>
          </a:p>
          <a:p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поезда.  При ЧС в вагоне – не паникуй, </a:t>
            </a:r>
          </a:p>
          <a:p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следуй инструкциям проводника.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устой кроссворд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2363" y="0"/>
            <a:ext cx="655927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ПО ГОРИЗОНТАЛИ:</a:t>
            </a:r>
          </a:p>
          <a:p>
            <a:pPr marL="457200" indent="-457200">
              <a:buAutoNum type="arabicPeriod"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Силовая тяговая установка.</a:t>
            </a:r>
          </a:p>
          <a:p>
            <a:pPr marL="457200" indent="-457200">
              <a:buAutoNum type="arabicPeriod"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Возвышенное место для пассажиров.</a:t>
            </a:r>
          </a:p>
          <a:p>
            <a:pPr marL="457200" indent="-457200">
              <a:buAutoNum type="arabicPeriod"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Неконтролируемый процесс горения.</a:t>
            </a:r>
          </a:p>
          <a:p>
            <a:pPr marL="457200" indent="-457200">
              <a:buAutoNum type="arabicPeriod"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Город – начало железной дороги</a:t>
            </a:r>
          </a:p>
          <a:p>
            <a:pPr marL="457200" indent="-457200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       в России.</a:t>
            </a:r>
          </a:p>
          <a:p>
            <a:pPr marL="457200" indent="-457200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5.    Электропоезд не дальнего следования.</a:t>
            </a:r>
          </a:p>
          <a:p>
            <a:pPr marL="457200" indent="-457200">
              <a:buAutoNum type="arabicPeriod" startAt="6"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Пересечение железной и автомобильной дорог.</a:t>
            </a:r>
          </a:p>
          <a:p>
            <a:pPr marL="457200" indent="-457200">
              <a:buAutoNum type="arabicPeriod" startAt="6"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Он совершает поездку.</a:t>
            </a:r>
          </a:p>
          <a:p>
            <a:pPr marL="457200" indent="-457200"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ПО ВЕРТИКАЛИ:</a:t>
            </a:r>
          </a:p>
          <a:p>
            <a:pPr marL="457200" indent="-457200">
              <a:buAutoNum type="arabicPeriod"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Вывод людей в безопасное место.</a:t>
            </a:r>
          </a:p>
          <a:p>
            <a:pPr marL="457200" indent="-457200">
              <a:buAutoNum type="arabicPeriod"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Помещение для ожидания поезда.</a:t>
            </a:r>
          </a:p>
          <a:p>
            <a:pPr marL="457200" indent="-457200">
              <a:buAutoNum type="arabicPeriod"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Работник ж/д транспорта</a:t>
            </a:r>
          </a:p>
          <a:p>
            <a:pPr marL="457200" indent="-457200">
              <a:buAutoNum type="arabicPeriod"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Состав из вагонов и локомотива.</a:t>
            </a:r>
          </a:p>
          <a:p>
            <a:pPr marL="457200" indent="-457200">
              <a:buAutoNum type="arabicPeriod"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Часть ж/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д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 полотна.</a:t>
            </a:r>
          </a:p>
          <a:p>
            <a:pPr marL="457200" indent="-457200">
              <a:buAutoNum type="arabicPeriod"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Помещение в вагоне поезда.</a:t>
            </a:r>
          </a:p>
          <a:p>
            <a:pPr marL="457200" indent="-457200">
              <a:buAutoNum type="arabicPeriod"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Дорога.</a:t>
            </a:r>
          </a:p>
          <a:p>
            <a:pPr marL="457200" indent="-457200">
              <a:buAutoNum type="arabicPeriod"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Несамоходное транспортное средство, движущееся по рельсам.</a:t>
            </a:r>
          </a:p>
          <a:p>
            <a:pPr marL="457200" indent="-457200">
              <a:buAutoNum type="arabicPeriod"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Путь по определённому маршруту.</a:t>
            </a:r>
          </a:p>
          <a:p>
            <a:pPr marL="457200" indent="-457200">
              <a:buAutoNum type="arabicPeriod"/>
            </a:pP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/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/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аполненный кроссворд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2363" y="0"/>
            <a:ext cx="6559273" cy="659735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50a05_15c376d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1640" y="2348880"/>
            <a:ext cx="6768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</a:rPr>
              <a:t>СЧАСТЛИВОГО</a:t>
            </a: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400" b="1" dirty="0">
                <a:solidFill>
                  <a:srgbClr val="FF0000"/>
                </a:solidFill>
              </a:rPr>
              <a:t>ПУТИ!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eWalls.com_663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2996952"/>
            <a:ext cx="6696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Железнодорожный транспорт -</a:t>
            </a:r>
          </a:p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удобный, безопасный,</a:t>
            </a:r>
          </a:p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быстрый и доступный вид сухопутного транспорта.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80383550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3" y="188640"/>
            <a:ext cx="5328592" cy="6480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80112" y="764704"/>
            <a:ext cx="33843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Первая железная</a:t>
            </a:r>
          </a:p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дорога в России</a:t>
            </a:r>
          </a:p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была открыта </a:t>
            </a:r>
          </a:p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в 1837 году.</a:t>
            </a:r>
          </a:p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Она связывала</a:t>
            </a:r>
          </a:p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Санкт – Петербург,</a:t>
            </a:r>
          </a:p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Царское Село </a:t>
            </a:r>
          </a:p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и Павловск.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zh_estaka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68960"/>
            <a:ext cx="4788024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0_5d87c_2f688710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81000"/>
            <a:ext cx="3847976" cy="3984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ee62f6b3329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4149080"/>
            <a:ext cx="4211959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oc_photo_photo_21_20080114_100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1"/>
            <a:ext cx="4320480" cy="3068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lajd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661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50a05_15c376d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468544" cy="7029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5656" y="1484785"/>
            <a:ext cx="7560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rgbClr val="FFFF00"/>
                </a:solidFill>
              </a:rPr>
              <a:t>Не высовывайся из вагона во время </a:t>
            </a:r>
          </a:p>
          <a:p>
            <a:r>
              <a:rPr lang="ru-RU" sz="3200" b="1" i="1" dirty="0">
                <a:solidFill>
                  <a:srgbClr val="FFFF00"/>
                </a:solidFill>
              </a:rPr>
              <a:t>движения поезда.</a:t>
            </a:r>
          </a:p>
          <a:p>
            <a:r>
              <a:rPr lang="ru-RU" sz="3200" b="1" i="1" dirty="0">
                <a:solidFill>
                  <a:srgbClr val="FFFF00"/>
                </a:solidFill>
              </a:rPr>
              <a:t>Не загромождай проходы вещами.</a:t>
            </a:r>
          </a:p>
          <a:p>
            <a:r>
              <a:rPr lang="ru-RU" sz="3200" b="1" i="1" dirty="0">
                <a:solidFill>
                  <a:srgbClr val="FFFF00"/>
                </a:solidFill>
              </a:rPr>
              <a:t>Держись за поручни во время </a:t>
            </a:r>
          </a:p>
          <a:p>
            <a:r>
              <a:rPr lang="ru-RU" sz="3200" b="1" i="1" dirty="0">
                <a:solidFill>
                  <a:srgbClr val="FFFF00"/>
                </a:solidFill>
              </a:rPr>
              <a:t>движения поезда.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lajd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33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50a05_15c376d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014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1640" y="1628800"/>
            <a:ext cx="690236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Переходи железнодорожное полотно</a:t>
            </a:r>
          </a:p>
          <a:p>
            <a:r>
              <a:rPr lang="ru-RU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 в установленных местах.</a:t>
            </a:r>
          </a:p>
          <a:p>
            <a:r>
              <a:rPr lang="ru-RU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подходи близко к краю платформы.</a:t>
            </a:r>
          </a:p>
          <a:p>
            <a:r>
              <a:rPr lang="ru-RU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прыгай на рельсы с платформы.</a:t>
            </a:r>
          </a:p>
          <a:p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lajd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805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130</TotalTime>
  <Words>269</Words>
  <Application>Microsoft Office PowerPoint</Application>
  <PresentationFormat>Экран (4:3)</PresentationFormat>
  <Paragraphs>60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Bahnschrift</vt:lpstr>
      <vt:lpstr>Calibri</vt:lpstr>
      <vt:lpstr>Impact</vt:lpstr>
      <vt:lpstr>Главное мероприятие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801408</dc:creator>
  <cp:lastModifiedBy>Анна Клещева</cp:lastModifiedBy>
  <cp:revision>14</cp:revision>
  <dcterms:created xsi:type="dcterms:W3CDTF">2012-12-16T19:16:35Z</dcterms:created>
  <dcterms:modified xsi:type="dcterms:W3CDTF">2022-10-12T19:04:14Z</dcterms:modified>
</cp:coreProperties>
</file>